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8" r:id="rId32"/>
    <p:sldId id="289" r:id="rId33"/>
    <p:sldId id="290" r:id="rId34"/>
    <p:sldId id="314" r:id="rId35"/>
    <p:sldId id="292" r:id="rId36"/>
    <p:sldId id="293" r:id="rId37"/>
    <p:sldId id="294" r:id="rId38"/>
    <p:sldId id="317" r:id="rId39"/>
    <p:sldId id="295" r:id="rId40"/>
    <p:sldId id="315" r:id="rId41"/>
    <p:sldId id="296" r:id="rId42"/>
    <p:sldId id="297" r:id="rId43"/>
    <p:sldId id="316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2" r:id="rId54"/>
    <p:sldId id="313" r:id="rId55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9884" autoAdjust="0"/>
  </p:normalViewPr>
  <p:slideViewPr>
    <p:cSldViewPr snapToGrid="0">
      <p:cViewPr>
        <p:scale>
          <a:sx n="125" d="100"/>
          <a:sy n="125" d="100"/>
        </p:scale>
        <p:origin x="-1224" y="-570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5ABBB9E-3FA6-4DA5-B006-CB06C8568A9A}" type="datetime1">
              <a:rPr lang="ko-KR" altLang="en-US"/>
              <a:pPr lvl="0">
                <a:defRPr/>
              </a:pPr>
              <a:t>2023-09-06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BCD629B-01EB-439D-A255-A650D4FABDD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128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646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0109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3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5457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647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0126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212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29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7288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7818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956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그림 51" descr="설명: 세로형_앞장뒷장_로고제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708276"/>
            <a:ext cx="9144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41374" y="457202"/>
            <a:ext cx="2857500" cy="3262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7625" y="1748992"/>
            <a:ext cx="7421563" cy="6441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en-US" altLang="ko-KR" sz="18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- </a:t>
            </a:r>
            <a:r>
              <a:rPr kumimoji="1" lang="ko-KR" altLang="en-US" sz="1800" dirty="0" err="1">
                <a:latin typeface="굴림" pitchFamily="50" charset="-127"/>
                <a:ea typeface="굴림" pitchFamily="50" charset="-127"/>
                <a:cs typeface="굴림" pitchFamily="50" charset="-127"/>
              </a:rPr>
              <a:t>진료이즈백</a:t>
            </a:r>
            <a:endParaRPr kumimoji="1" lang="ko-KR" altLang="en-US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95538" y="627534"/>
            <a:ext cx="6270625" cy="872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600" dirty="0">
                <a:solidFill>
                  <a:srgbClr val="000000"/>
                </a:solidFill>
                <a:latin typeface="바탕" pitchFamily="18" charset="-127"/>
                <a:ea typeface="HY견고딕" pitchFamily="18" charset="-127"/>
                <a:cs typeface="바탕" pitchFamily="18" charset="-127"/>
              </a:rPr>
              <a:t>화면정의서</a:t>
            </a:r>
            <a:endParaRPr kumimoji="1" lang="ko-KR" altLang="en-US" sz="6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defTabSz="91437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64302" y="3219822"/>
            <a:ext cx="2566219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4378" fontAlgn="t">
              <a:spcBef>
                <a:spcPct val="0"/>
              </a:spcBef>
              <a:spcAft>
                <a:spcPct val="0"/>
              </a:spcAft>
            </a:pPr>
            <a:endParaRPr kumimoji="1" lang="en-US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 Box 300"/>
          <p:cNvSpPr txBox="1">
            <a:spLocks noChangeArrowheads="1"/>
          </p:cNvSpPr>
          <p:nvPr/>
        </p:nvSpPr>
        <p:spPr bwMode="auto">
          <a:xfrm>
            <a:off x="3136901" y="7255669"/>
            <a:ext cx="3327400" cy="15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algn="r" defTabSz="914378">
              <a:tabLst>
                <a:tab pos="2700271" algn="ctr"/>
                <a:tab pos="5400540" algn="r"/>
              </a:tabLst>
            </a:pPr>
            <a:r>
              <a:rPr lang="en-US" altLang="ko-KR" sz="700" dirty="0">
                <a:latin typeface="Arial" pitchFamily="34" charset="0"/>
                <a:ea typeface="바탕" pitchFamily="18" charset="-127"/>
                <a:cs typeface="Arial" pitchFamily="34" charset="0"/>
              </a:rPr>
              <a:t>Copyright ⓒ 2012ATIT Co., Ltd. All rights reserved </a:t>
            </a:r>
            <a:endParaRPr lang="en-US" altLang="ko-KR" sz="1800" dirty="0"/>
          </a:p>
        </p:txBody>
      </p:sp>
      <p:sp>
        <p:nvSpPr>
          <p:cNvPr id="21" name="Line 302"/>
          <p:cNvSpPr>
            <a:spLocks noChangeShapeType="1"/>
          </p:cNvSpPr>
          <p:nvPr/>
        </p:nvSpPr>
        <p:spPr bwMode="auto">
          <a:xfrm>
            <a:off x="357601" y="457200"/>
            <a:ext cx="7310438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/>
          </a:p>
        </p:txBody>
      </p:sp>
      <p:sp>
        <p:nvSpPr>
          <p:cNvPr id="22" name="Line 303"/>
          <p:cNvSpPr>
            <a:spLocks noChangeShapeType="1"/>
          </p:cNvSpPr>
          <p:nvPr/>
        </p:nvSpPr>
        <p:spPr bwMode="auto">
          <a:xfrm>
            <a:off x="357601" y="1688604"/>
            <a:ext cx="7310438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/>
          </a:p>
        </p:txBody>
      </p:sp>
      <p:sp>
        <p:nvSpPr>
          <p:cNvPr id="23" name="Line 304"/>
          <p:cNvSpPr>
            <a:spLocks noChangeShapeType="1"/>
          </p:cNvSpPr>
          <p:nvPr/>
        </p:nvSpPr>
        <p:spPr bwMode="auto">
          <a:xfrm>
            <a:off x="357600" y="2633328"/>
            <a:ext cx="73088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52401" y="101086"/>
            <a:ext cx="1847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 dirty="0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152401" y="87869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6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600" dirty="0"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defTabSz="91437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152401" y="272536"/>
            <a:ext cx="1847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152401" y="272536"/>
            <a:ext cx="1847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3630833"/>
              </p:ext>
            </p:extLst>
          </p:nvPr>
        </p:nvGraphicFramePr>
        <p:xfrm>
          <a:off x="372704" y="3813889"/>
          <a:ext cx="4199296" cy="102611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2207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문서관리번호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DDIT-202303-1TEAM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813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   성   일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2023.09.01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095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</a:t>
                      </a:r>
                      <a:r>
                        <a:rPr lang="en-US" alt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일반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146" name="Picture 2" descr="D:\최종 프로젝트\documents\산출물\진료이즈백_로고\두꺼비만!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8850" y="4606925"/>
            <a:ext cx="536575" cy="536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9629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0282"/>
            <a:ext cx="7373983" cy="368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영상촬영결과</a:t>
                      </a:r>
                      <a:r>
                        <a:rPr lang="ko-KR" altLang="en-US" sz="800" b="1" baseline="0" dirty="0"/>
                        <a:t> 조회</a:t>
                      </a:r>
                      <a:r>
                        <a:rPr lang="ko-KR" altLang="en-US" sz="800" b="1" dirty="0"/>
                        <a:t>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영상촬영결과</a:t>
                      </a:r>
                      <a:r>
                        <a:rPr lang="ko-KR" altLang="en-US" sz="800" b="1" baseline="0" dirty="0"/>
                        <a:t> 조회</a:t>
                      </a:r>
                      <a:r>
                        <a:rPr lang="ko-KR" altLang="en-US" sz="800" b="1" dirty="0"/>
                        <a:t>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영상촬영 결과 사진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조희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확대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영상촬영결과 사진 조회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영상촬영결과 사진을 조회할 수 있고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필요에 따라 사진 확대가 가능하다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3317964" y="191806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29641" y="3732710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73335" y="189846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500745" y="185710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-716282" y="20269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550819" y="12649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539933" y="916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-1043942" y="1286691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" y="1146810"/>
            <a:ext cx="73533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질병입력 및 </a:t>
                      </a:r>
                      <a:r>
                        <a:rPr lang="ko-KR" altLang="en-US" sz="800" b="1" dirty="0" err="1"/>
                        <a:t>오더요청</a:t>
                      </a:r>
                      <a:r>
                        <a:rPr lang="ko-KR" altLang="en-US" sz="800" b="1" dirty="0"/>
                        <a:t>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질병입력 및 </a:t>
                      </a:r>
                      <a:r>
                        <a:rPr lang="ko-KR" altLang="en-US" sz="800" b="1" dirty="0" err="1"/>
                        <a:t>오더요청</a:t>
                      </a:r>
                      <a:r>
                        <a:rPr lang="ko-KR" altLang="en-US" sz="800" b="1" dirty="0"/>
                        <a:t>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 검색버튼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 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 오더 검색버튼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 오더 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오더 검색버튼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오더 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오더 요청을 위한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X-ray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결과를 확인 후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질병을 진단하여 차트에 기록한다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7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오더는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처치오더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구성되어 있으며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필요한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오더내용을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검색한 후 오더 내역에 추가한다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5512524" y="385354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21923" y="412350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99426" y="366503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374092" y="341466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381895" y="285532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03418" y="31318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0620"/>
            <a:ext cx="7408092" cy="3704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오더요청</a:t>
                      </a:r>
                      <a:r>
                        <a:rPr lang="ko-KR" altLang="en-US" sz="800" b="1" dirty="0"/>
                        <a:t> 및 입원결정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오더요청</a:t>
                      </a:r>
                      <a:r>
                        <a:rPr lang="ko-KR" altLang="en-US" sz="800" b="1" dirty="0"/>
                        <a:t> 및 입원결정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 오더 검색버튼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 오더 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입원여부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;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원여부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체크박스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퇴원예정일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오더요청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진료완료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오더 요청과 </a:t>
                      </a:r>
                      <a:endParaRPr lang="en-US" altLang="ko-KR" sz="7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 결정을 위한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필요한 처방 오더까지 작성을 마친 후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입원여부를 결정하여 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진료완료버튼을 통해 원무과에 진료차트를 전송한다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퇴원이 필요할 경우 퇴원여부를 체크한다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는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오더요청을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 진료완료 전 수행이 가능하고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입원결정은 진료완료버튼을 통해 진료차트와 함께 전송된다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6790780" y="406908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30563" y="427169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68272" y="3569120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06218" y="435863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46470" y="435484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400629" y="3290724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" y="1182207"/>
            <a:ext cx="7360920" cy="3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</a:rPr>
                        <a:t>제증명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/>
                        <a:t>제증명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진단서 작성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/>
                        <a:t>제증명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진단서 작성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 내역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 상태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 신청 내역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 진료 내역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진단서 작성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진단서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작성란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진단서 작성을 위한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 내역을 통해 환자에게 필요한 일자의 서류를 작성하고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원무과에 전송한다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213755" y="158713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48195" y="195833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90601" y="159366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90601" y="25233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525881" y="45426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225141" y="15860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36521" y="327768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0620"/>
            <a:ext cx="7407909" cy="3703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</a:rPr>
                        <a:t>제증명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/>
                        <a:t>제증명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소견서 작성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/>
                        <a:t>제증명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소견서 작성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소견서 작성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소견서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작성란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소견서 작성을 위한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 내역을 통해 환자에게 필요한 일자의 서류를 작성하고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원무과에 전송한다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4421775" y="45186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69921" y="16470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76404" y="45143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997335" y="451648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12279A4-8DD3-3089-2DA2-135F2D2984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473"/>
          <a:stretch/>
        </p:blipFill>
        <p:spPr>
          <a:xfrm>
            <a:off x="3981450" y="1624352"/>
            <a:ext cx="3959309" cy="2428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EFBDCD1-0B9E-10B8-E13C-3C5701904F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52" y="2838450"/>
            <a:ext cx="4610098" cy="230504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28467377"/>
              </p:ext>
            </p:extLst>
          </p:nvPr>
        </p:nvGraphicFramePr>
        <p:xfrm>
          <a:off x="4" y="0"/>
          <a:ext cx="7391396" cy="915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공지 조회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관리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게시글작성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공지사항 게시글 작성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96796048"/>
              </p:ext>
            </p:extLst>
          </p:nvPr>
        </p:nvGraphicFramePr>
        <p:xfrm>
          <a:off x="7376160" y="1"/>
          <a:ext cx="1767841" cy="5255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WRITE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TITLE (text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타입의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WRITER</a:t>
                      </a:r>
                    </a:p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(text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타입의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input. </a:t>
                      </a:r>
                      <a:r>
                        <a:rPr lang="en-US" altLang="ko-KR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Readonly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CONTENT (</a:t>
                      </a:r>
                      <a:r>
                        <a:rPr lang="en-US" altLang="ko-KR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textarea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SUBMIT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등록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게시판에 글을 작성한다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이때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폼의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writer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은 </a:t>
                      </a:r>
                      <a:r>
                        <a:rPr lang="en-US" altLang="ko-KR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readonly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한 사원의 부서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자동으로 입력되어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9548773-6FB6-AB5B-99DA-80C8CFAB9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352" y="915758"/>
            <a:ext cx="4632782" cy="23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491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2333267"/>
              </p:ext>
            </p:extLst>
          </p:nvPr>
        </p:nvGraphicFramePr>
        <p:xfrm>
          <a:off x="4" y="0"/>
          <a:ext cx="7391396" cy="915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공지 조회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관리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공지관리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게시글삭제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공지사항 게시글 삭제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3306067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Dropbox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Delete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삭제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우측의 점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세개를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edit, delete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delete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정상적으로 삭제되었다는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창이 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이때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게시글을 작성한 사원과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로그인 되어있는 사원의 계정이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같은 경우에만 해당 게시글을 삭제할 수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있는 권한이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4F8282A-03CE-4C2A-5190-C1447A1EA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69670"/>
            <a:ext cx="73761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42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7A38A94-6C99-FF92-4AAE-602B5F7B2F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1780" y="1981200"/>
            <a:ext cx="4578160" cy="228908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89942763"/>
              </p:ext>
            </p:extLst>
          </p:nvPr>
        </p:nvGraphicFramePr>
        <p:xfrm>
          <a:off x="4" y="0"/>
          <a:ext cx="7391396" cy="915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공지 조회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관리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게시글수정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공지사항 게시글 수정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03086044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Dropbox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Delete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수정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우측의 점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세개를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edit, delete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edit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글쓰기 수정 폼이 출력되고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후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submit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클릭 시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수정이 완료되었다는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이때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게시글을 작성한 사원과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로그인 되어있는 사원의 계정이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같은 경우에만 해당 게시글을 수정할 수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있는 권한이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69A6291-12D6-D84E-8BD4-217482A680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73220"/>
            <a:ext cx="4349560" cy="21747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0FA628F-3A6D-EE7D-77AB-58AC0E6119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68720"/>
            <a:ext cx="4349560" cy="21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0653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17E3E9E-FD2E-11ED-9A22-E32DC26A0E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877032"/>
            <a:ext cx="4351020" cy="217551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29863713"/>
              </p:ext>
            </p:extLst>
          </p:nvPr>
        </p:nvGraphicFramePr>
        <p:xfrm>
          <a:off x="4" y="0"/>
          <a:ext cx="7391396" cy="915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공지 조회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관리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공지사항 게시글 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4065661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조회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마우스를 올려놓은 행에는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hover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스타일을 준다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작성한 사원과 현재 로그인 한 사원의 계정이 일치하는 경우에만 게시글 클릭 시 수정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버튼이 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일치하지 않는 경우 게시글 조회만 가능하다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DC75148-3B61-638C-0142-2599B8639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2967990"/>
            <a:ext cx="435102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575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2ECD1BE-8D57-C937-50A7-98B49AA2F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4860" y="1411002"/>
            <a:ext cx="6172151" cy="3086076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49466349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직원조회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 카테고리별 검색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49164622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정렬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카테고리별 검색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</a:t>
                      </a:r>
                      <a:r>
                        <a:rPr lang="ko-KR" altLang="en-US" sz="700" b="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드롭박스를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클릭해 원하는 카테고리를 선택 후 해당 카테고리 내에서 검색할 수 있다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31E16C4-D219-30FD-FA5F-8A68BF716D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85279"/>
            <a:ext cx="4302720" cy="21513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4BEDAE7-06FA-1B0D-545D-DE681E4BD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36639"/>
            <a:ext cx="4302720" cy="21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771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3383666"/>
              </p:ext>
            </p:extLst>
          </p:nvPr>
        </p:nvGraphicFramePr>
        <p:xfrm>
          <a:off x="768671" y="627536"/>
          <a:ext cx="7606660" cy="415808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0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32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452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02078">
                <a:tc grid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150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문서</a:t>
                      </a:r>
                      <a:r>
                        <a:rPr lang="en-US" alt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개정</a:t>
                      </a:r>
                      <a:r>
                        <a:rPr lang="en-US" alt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solidFill>
                            <a:schemeClr val="tx1"/>
                          </a:solidFill>
                          <a:effectLst/>
                        </a:rPr>
                        <a:t>이력표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24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solidFill>
                            <a:schemeClr val="tx1"/>
                          </a:solidFill>
                          <a:effectLst/>
                        </a:rPr>
                        <a:t>문서명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화면정의서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16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버전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68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800" kern="100">
                          <a:solidFill>
                            <a:schemeClr val="tx1"/>
                          </a:solidFill>
                          <a:effectLst/>
                        </a:rPr>
                        <a:t>1.1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2023-09-01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2023-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최초 작성</a:t>
                      </a:r>
                      <a:endParaRPr lang="en-US" alt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추가 및 수정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김예린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이경민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정수지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정은비</a:t>
                      </a:r>
                      <a:endParaRPr lang="en-US" alt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김예린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이경민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정수지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정은비</a:t>
                      </a:r>
                      <a:endParaRPr lang="en-US" alt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4406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55959877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직원조회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 정렬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94877524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정렬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정렬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입사일자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퇴사일자 우측의 정렬 버튼을 클릭하면 해당 카테고리를 기준으로 오름차순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내림차순 정렬한다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4617B88-60BA-8227-C145-C468863B9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6700" y="2999829"/>
            <a:ext cx="4287342" cy="21436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EB0DB29-46D5-05EC-A53E-E576E89370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6700" y="885278"/>
            <a:ext cx="4287342" cy="21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442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97745307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직원조회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 상세 조회 및 수정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8553862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상세 조회 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Save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Cancel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상세 조회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테이블에서 원하는 직원을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클릭하면 직원 상세조회가 가능하다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 불가능 한 항목은 사번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생년월일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입사일자이며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누르면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정보가 업데이트 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AE7F92A-15B0-5820-428F-4919EC288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550" y="2976244"/>
            <a:ext cx="4334510" cy="21672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F5FF843-EBAA-A62A-7631-BFDCA2788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549" y="885278"/>
            <a:ext cx="4334510" cy="21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552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65038165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회원가입 승인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회원가입승인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다중 선택으로 회원가입 승인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반려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8487940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신청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선택 체크박스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다중선택으로 가입 승인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반려처리를 해줄 직원을 체크박스를 통해 선택하고 승인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반려버튼을 클릭하면 해당 요청이 수행된다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805A21-2DA7-0C68-A0A7-1837386A4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58240"/>
            <a:ext cx="7383780" cy="3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70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68097302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회원가입 승인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회원가입승인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회원가입 신청자 상세 조회 화면에서 가입 승인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반려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33339528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신청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신청자 상세 조회 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조회 후 가입 승인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 신청 조회를 원하는 직원을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</a:t>
                      </a:r>
                      <a:endParaRPr lang="en-US" altLang="ko-KR" sz="7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하면 해당 직원의 신청 정보가 출력된다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반려버튼을 통해 원하는 요청을</a:t>
                      </a:r>
                      <a:endParaRPr lang="en-US" altLang="ko-KR" sz="7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수행할 수 있다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A6B812C-E0B6-A465-04A8-BE77B125C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69670"/>
            <a:ext cx="73761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04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ADC235E-C13D-92DB-40EC-F09B5C62D4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82" t="21027" r="26139" b="32850"/>
          <a:stretch/>
        </p:blipFill>
        <p:spPr>
          <a:xfrm>
            <a:off x="4749534" y="1161183"/>
            <a:ext cx="2665587" cy="161014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36685151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일정관리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일정관리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병원일정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병원일정 조회 및 관리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 err="1"/>
                        <a:t>풀캘린더</a:t>
                      </a:r>
                      <a:r>
                        <a:rPr lang="ko-KR" altLang="en-US" sz="800" b="1" dirty="0"/>
                        <a:t> 사용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39413704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병원 일정 조회 및 관리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추가를 원하는 날짜를 캘린더에서 선택하면 일정관리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창이 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 폼에는 필수 입력 항목과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입력 항목으로 구분된다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시 선택한 색과 내용으로 캘린더에 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576E5B0-257C-3CEF-7807-0F99C8DCD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00519"/>
            <a:ext cx="4749534" cy="2374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606F4E9-C2EA-08C9-CB10-147758680B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22" t="16983" r="23578" b="11509"/>
          <a:stretch/>
        </p:blipFill>
        <p:spPr>
          <a:xfrm>
            <a:off x="4699309" y="2966843"/>
            <a:ext cx="2103777" cy="21491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F0AE3B1-A925-5A61-8EED-5463A30805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724" t="15175" r="24138" b="14136"/>
          <a:stretch/>
        </p:blipFill>
        <p:spPr>
          <a:xfrm>
            <a:off x="2649402" y="3010311"/>
            <a:ext cx="2033752" cy="21056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485E2F3-5AE2-8B7C-D474-083459CB41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663" t="16854" r="25031" b="12457"/>
          <a:stretch/>
        </p:blipFill>
        <p:spPr>
          <a:xfrm>
            <a:off x="678712" y="3031987"/>
            <a:ext cx="1907628" cy="20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1585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97846017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일정관리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일정관리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의사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의사 진료실 근무 일정 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72310791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week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클릭 버튼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색상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 진료실 근무 일정 조회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 입력된 의사의 진료실 상주 스케줄을 조회할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의사별로 다른 색상으로 캘린더에 구분된다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600E46E-D8FA-FB98-C2C5-15F25EEAE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62050"/>
            <a:ext cx="7391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031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19844670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약품신청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약품 발주 승인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76193773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 현황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 상세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 완료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발주 승인 처리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간호사가 발주 신청한 약품을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조회한 후 원하는 행을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해당 신청의 상세내역이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버튼을 누르면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발주처리가 완료된다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50A4B9A-BE1F-0BF5-3B63-574FEEAE03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69670"/>
            <a:ext cx="73761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206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E847D1F-BC62-81C0-8532-C860E4F31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24860" y="1752966"/>
            <a:ext cx="4762500" cy="2381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5F80259-54B5-4850-D5C1-8824171A5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877031"/>
            <a:ext cx="4646737" cy="232336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52840341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약품신청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약품 발주 반려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68986210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 현황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 상세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사유 입력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 완료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발주 반려 처리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간호사가 발주 신청한 약품을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조회한 후 원하는 행을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해당 신청의 상세내역이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버튼을 누르면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반려사유를 입력하는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출력되고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 후 확인버튼을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 반려 처리가 완료된다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304E5F9-20D6-90B3-C6C1-BB00951436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" y="2820130"/>
            <a:ext cx="4646737" cy="232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9077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0123668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비품신청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약품 신청 현황 확인 후 발주 승인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52237081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신청 현황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신청 상세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정상 처리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발주 승인 처리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간호사가 발주 신청한 비품을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조회한 후 원하는 행을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해당 신청의 상세내역이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버튼을 누르면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발주처리가 완료된다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1A262CD-1126-AE59-F743-2F9B3779F7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540" y="1165590"/>
            <a:ext cx="7378700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208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4BF5FFA-3A5F-446A-DBFD-F7FF0C7020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4250" y="1196022"/>
            <a:ext cx="6180455" cy="30902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AA72745-4C74-A912-5A4F-D360D6B00F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57250"/>
            <a:ext cx="4533900" cy="226695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29110698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비품신청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약품 신청 현황 확인 후 발주 반려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03674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신청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상세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반려사유 입력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 완료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발주 반려 처리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간호사가 발주 신청한 비품을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조회한 후 원하는 행을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해당 신청의 상세내역이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버튼을 누르면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반려사유를 입력하는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출력되고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 후 확인버튼을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 반려 처리가 완료된다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F336E9B-482B-4AB7-D9F3-AB7904724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76549"/>
            <a:ext cx="4533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403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30362" r="24327" b="1776"/>
          <a:stretch>
            <a:fillRect/>
          </a:stretch>
        </p:blipFill>
        <p:spPr bwMode="auto">
          <a:xfrm>
            <a:off x="1920240" y="754287"/>
            <a:ext cx="4049486" cy="438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공통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회원가입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회원가입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입력란 및 중복확인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생년월일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우편번호 입력란 및 검색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기본주소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상세주소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직무 선택 박스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직원의 가입 신청을 위한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직원은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비밀번호를 부여 받기 위해 가입신청을 할 수 있으며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직무를 선택하여 신청을 완료한다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500745" y="185710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-716282" y="20269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2440595" y="214883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443861" y="18081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55832" y="28117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46036" y="247758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463435" y="365215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454728" y="3191691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78674" y="41768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38251" y="42378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1105522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발주내역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발주 내역 조회 및 발주서 저장</a:t>
                      </a:r>
                      <a:r>
                        <a:rPr lang="en-US" altLang="ko-KR" sz="800" b="1" dirty="0"/>
                        <a:t>(pdf, excel)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1980233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내역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발주서 양식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Pdf/excel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초기화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내역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 및 발주서 저장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발주신청을 완료한 내역들을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탭으로 나눠 출력한다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행을 클릭하면 우측의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발주서 양식에 해당 발주 내역들이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저장버튼을 누르면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Excel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파일로 저장할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C1879B-03A0-B468-CDE9-2238CA7C56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6661" y="900519"/>
            <a:ext cx="4406898" cy="2203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C739A5A-5F4A-E072-C2A1-6CF7277EA9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6661" y="2940051"/>
            <a:ext cx="4406898" cy="22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4506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통계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통계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전체 통계 조회 및 상세 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548615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항목별 통계 차트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통계 상세 조회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전체통계조회 및 상세조회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항목에 해당하는 통계를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상세조회를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통계 부분을 클릭하면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모달창에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내용이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" name="그룹 6">
            <a:extLst>
              <a:ext uri="{FF2B5EF4-FFF2-40B4-BE49-F238E27FC236}">
                <a16:creationId xmlns:a16="http://schemas.microsoft.com/office/drawing/2014/main" xmlns="" id="{1A244DDE-0F77-4B43-A02B-566D3E1246A4}"/>
              </a:ext>
            </a:extLst>
          </p:cNvPr>
          <p:cNvGrpSpPr/>
          <p:nvPr/>
        </p:nvGrpSpPr>
        <p:grpSpPr>
          <a:xfrm>
            <a:off x="1091021" y="900520"/>
            <a:ext cx="5050632" cy="2525316"/>
            <a:chOff x="0" y="1200150"/>
            <a:chExt cx="7379432" cy="36897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172FB16B-F38A-3429-A6C4-69BDBB775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1200150"/>
              <a:ext cx="7379432" cy="368971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DE91B86-1556-74DF-4D78-665E4CE27BD3}"/>
                </a:ext>
              </a:extLst>
            </p:cNvPr>
            <p:cNvSpPr/>
            <p:nvPr/>
          </p:nvSpPr>
          <p:spPr>
            <a:xfrm>
              <a:off x="1447800" y="1327150"/>
              <a:ext cx="1149350" cy="24765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3599B95-6A36-F2E0-BCDD-24B2F0011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08" t="11889" r="22796" b="5659"/>
          <a:stretch/>
        </p:blipFill>
        <p:spPr>
          <a:xfrm>
            <a:off x="-399" y="3426557"/>
            <a:ext cx="1457828" cy="1718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672B41A-BDE5-3453-078C-6193945149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011" t="12520" r="24555" b="5435"/>
          <a:stretch/>
        </p:blipFill>
        <p:spPr>
          <a:xfrm>
            <a:off x="1457429" y="3426076"/>
            <a:ext cx="1285771" cy="1717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FFA9B4A-45DB-C83D-6E1C-D00850E70D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318" t="12959" r="23720" b="5671"/>
          <a:stretch/>
        </p:blipFill>
        <p:spPr>
          <a:xfrm>
            <a:off x="4138305" y="3426076"/>
            <a:ext cx="1396934" cy="17174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FCA499B-459A-A15B-8FAC-F9560CE8A1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833" t="29892" r="25022" b="25505"/>
          <a:stretch/>
        </p:blipFill>
        <p:spPr>
          <a:xfrm>
            <a:off x="5535239" y="3426076"/>
            <a:ext cx="1840921" cy="1717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07721E4-C185-69E9-FF63-99051CEC19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840" t="12992" r="23918" b="5608"/>
          <a:stretch/>
        </p:blipFill>
        <p:spPr>
          <a:xfrm>
            <a:off x="2741371" y="3426076"/>
            <a:ext cx="1396933" cy="17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7904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868680"/>
            <a:ext cx="7398509" cy="427482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소모품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약품 조회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baseline="0"/>
                        <a:t>소모품 목록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선택시 세부메뉴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검색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검색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검색할 수 있는 화면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원내 약품과 비품의 목록을 확인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77387" y="18309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775561" y="14706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836521" y="323958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86667"/>
            <a:ext cx="7399485" cy="42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처방 처치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재고 현황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신청 등록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dirty="0" smtClean="0"/>
                        <a:t>처방 </a:t>
                      </a:r>
                      <a:r>
                        <a:rPr lang="en-US" altLang="ko-KR" sz="800" b="1" dirty="0" smtClean="0"/>
                        <a:t>/</a:t>
                      </a:r>
                      <a:r>
                        <a:rPr lang="ko-KR" altLang="en-US" sz="800" b="1" smtClean="0"/>
                        <a:t>처치</a:t>
                      </a:r>
                      <a:r>
                        <a:rPr lang="en-US" altLang="ko-KR" sz="800" b="1" baseline="0" smtClean="0"/>
                        <a:t> </a:t>
                      </a:r>
                      <a:r>
                        <a:rPr lang="ko-KR" altLang="en-US" sz="800" b="1" baseline="0" smtClean="0"/>
                        <a:t>오더수행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2072641" cy="5233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24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063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6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처방처치 화면이동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치료 환자 대기 목록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68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치료 환자의 정보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 상태 버튼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치료중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치료대기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진료중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 오더 내용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 오더 상세 조회 및 일괄 선택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 오더 상세 조회 및 일괄 선택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14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 등록 코드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 등록 코드 조회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2214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처방등록 및 완료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처치등록 및 완료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43124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3108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신청 할 수 있는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원내 약품과 비품 신청을 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915487" y="15566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35281" y="135635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21181" y="15860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83524" y="232736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72195" y="277912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234938" y="138683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11338" y="13901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94958" y="310895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92238" y="308609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158738" y="458723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2540" y="4556761"/>
            <a:ext cx="41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10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6515098" y="453389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8900" y="4495801"/>
            <a:ext cx="41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6300"/>
            <a:ext cx="734568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소모품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재고 현황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신청 등록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소모품 재고현황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신청등록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5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선택시 세부메뉴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선택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찾기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신청에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 a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태그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선태후 완료 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선택된 신청 약품 리스트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 버튼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신청 할 수 있는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원내 약품과 비품 신청을 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77387" y="18309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35281" y="135635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18461" y="142602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83524" y="232736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311535" y="478318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210298" y="15468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11338" y="13901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309358" y="30556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53440"/>
            <a:ext cx="7395742" cy="429006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소모품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소모품 신청 현황 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수정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소모품 신청현황 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신청 내역 수정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5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선택시 세부메뉴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선택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찾기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신청에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 a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태그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선태후 완료 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선택된 신청 약품 리스트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 버튼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신청한 약품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확인하고 수정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신청한 원내 약품과 비품을 조회 하고 수정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77387" y="18309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35281" y="135635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18461" y="142602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15984" y="172538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547755" y="178852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209798" y="33985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95158" y="31427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309358" y="30556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471158" y="352805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76299"/>
            <a:ext cx="7376160" cy="426720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소모품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발주 내역을 확인할 수 있는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dirty="0"/>
                        <a:t>소모품 발주현황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4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63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6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선택시 세부메뉴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31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발주 전체 검색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2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검색을 통해 약품 발주 내역을 확인 할 수 있다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7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발주 전체 검색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2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검색을 통해 비품 발주 내열을 확인 할 수 있다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6753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2912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발주 내역을 확인 할 수 있는 화면 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간호사는지금까지 발주 신청한 내역을 조회 하고 확인할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77387" y="18309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26721" y="149351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91741" y="15479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818015" y="332014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32164" y="33332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83919"/>
            <a:ext cx="7384136" cy="425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병동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입원환자 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병동 관리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병동관리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4821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7041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병동관리 선택시 화면 이동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2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입원등록 대기 목록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6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입원중인 환자의 전체 조회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및 입원실 층별 선택 탭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49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입원환자 검색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6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퇴원예정 환자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검색및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49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 오더를 통해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퇴원처리하는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4495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9259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병동입원 관리를 </a:t>
                      </a:r>
                      <a:r>
                        <a:rPr lang="ko-KR" altLang="en-US" sz="8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할수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 </a:t>
                      </a:r>
                      <a:r>
                        <a:rPr lang="ko-KR" altLang="en-US" sz="8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와면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입원중인 환자를 등록 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 회 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 신청 및 관리를 할 수 있다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2603861" y="13411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952601" y="129648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39144" y="180158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366655" y="135418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010398" y="184403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07867" y="25320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6299"/>
            <a:ext cx="7395880" cy="426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병동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입원환자 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병동 관리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병동관리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4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88538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26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병실 층별 관리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3131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4922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병동 층별 관리 탭</a:t>
                      </a: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전체목록 </a:t>
                      </a: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3</a:t>
                      </a:r>
                      <a:r>
                        <a:rPr lang="ko-KR" altLang="en-US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층 </a:t>
                      </a: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4</a:t>
                      </a:r>
                      <a:r>
                        <a:rPr lang="ko-KR" altLang="en-US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층 조회 하는 화면</a:t>
                      </a:r>
                      <a:endParaRPr lang="en-US" altLang="ko-KR" sz="8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7" name="타원 36"/>
          <p:cNvSpPr/>
          <p:nvPr/>
        </p:nvSpPr>
        <p:spPr>
          <a:xfrm>
            <a:off x="4047307" y="12518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61060"/>
            <a:ext cx="7384915" cy="428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영상의학과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영상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영상촬영 환자 관리화면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영상촬영 관리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219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80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9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영상오더 선택시 영상관리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66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 대기 환자 목록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64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 상태 버튼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촬영중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촬영대기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진료중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85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 정보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64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해당환자의 촬영본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선택시 좌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79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x-ray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업로드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85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된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 파일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85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아래의 표에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2685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 선택 후 전송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52300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58979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영상촬영 파일을 관리하는</a:t>
                      </a: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800" b="1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영상의는</a:t>
                      </a:r>
                      <a:r>
                        <a:rPr lang="ko-KR" altLang="en-US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촬영 대기중인 환자를 호출하여 촬영 파일 업로드 및 의사에 게 전달하는 화면</a:t>
                      </a:r>
                      <a:endParaRPr lang="en-US" altLang="ko-KR" sz="8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938347" y="149569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02921" y="127253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809601" y="20051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65664" y="15425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64575" y="302296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320538" y="36880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623558" y="148154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522718" y="29217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 l="33285" t="7762" r="32817" b="6496"/>
          <a:stretch>
            <a:fillRect/>
          </a:stretch>
        </p:blipFill>
        <p:spPr bwMode="auto">
          <a:xfrm>
            <a:off x="3688080" y="792705"/>
            <a:ext cx="3482340" cy="440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33184" t="7023" r="32539" b="5136"/>
          <a:stretch>
            <a:fillRect/>
          </a:stretch>
        </p:blipFill>
        <p:spPr bwMode="auto">
          <a:xfrm>
            <a:off x="142240" y="678180"/>
            <a:ext cx="3587947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공통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로그인 및 비밀번호 찾기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로그인 및 비밀번호 찾기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직원의 로그인 및 비밀번호 찾기를 위한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직원은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부여받은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비밀번호로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로그인을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있으며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가입신청 시 입력한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사번으로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비밀번호를 찾을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1969224" y="384374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8435" y="312202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75458" y="433577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18758" y="403859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28401" y="35280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31667" y="31416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74967" y="275299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0107"/>
            <a:ext cx="7393007" cy="428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영상의학과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영상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영상촬영 확대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dirty="0"/>
                        <a:t>영상 </a:t>
                      </a:r>
                      <a:r>
                        <a:rPr lang="ko-KR" altLang="en-US" sz="800" b="1" smtClean="0"/>
                        <a:t>촬영 리스트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4828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57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촬영영상 업로드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 파일을 업로드 할 수 있는 </a:t>
                      </a:r>
                      <a:r>
                        <a:rPr lang="ko-KR" altLang="en-US" sz="800" b="1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en-US" altLang="ko-KR" sz="8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  <a:endParaRPr lang="en-US" altLang="ko-KR" sz="8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7" name="타원 26"/>
          <p:cNvSpPr/>
          <p:nvPr/>
        </p:nvSpPr>
        <p:spPr>
          <a:xfrm>
            <a:off x="3849187" y="2059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57425"/>
            <a:ext cx="7383780" cy="428607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영상의학과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영상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영상촬영 확대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dirty="0"/>
                        <a:t>영상 </a:t>
                      </a:r>
                      <a:r>
                        <a:rPr lang="ko-KR" altLang="en-US" sz="800" b="1" dirty="0" smtClean="0"/>
                        <a:t>촬영확대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4828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57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영상촤령 확대 화면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촬영된 영상을 확대하여 확인 할 수 있는 화면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7" name="타원 26"/>
          <p:cNvSpPr/>
          <p:nvPr/>
        </p:nvSpPr>
        <p:spPr>
          <a:xfrm>
            <a:off x="1479367" y="1678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6307"/>
            <a:ext cx="7355460" cy="4207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9462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물리치료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물리치료 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물리치료</a:t>
                      </a:r>
                      <a:r>
                        <a:rPr lang="ko-KR" altLang="en-US" sz="800" b="1" baseline="0"/>
                        <a:t> 환자 관리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물리치료 오더 수행 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3"/>
          <a:ext cx="1767841" cy="514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903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37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대기 현황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3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 상태 버튼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물리치료중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물리치료대기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진료중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067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환자 정보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067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물리치료 오더 내용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침상배정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067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물리치료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수용 현황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394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침상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환자의 상세 정보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608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20731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환자 관리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물리치료사는 환자의 정보와 치료 내역을 확인할 수 있고 침상관리를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 수 있다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3638004" y="31122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14055" y="446314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85701" y="20878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7967" y="12747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63981" y="144126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663438" y="15849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75118" y="243839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29640"/>
            <a:ext cx="7432285" cy="421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9462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물리치료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물리치료 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물리치료</a:t>
                      </a:r>
                      <a:r>
                        <a:rPr lang="ko-KR" altLang="en-US" sz="800" b="1" baseline="0"/>
                        <a:t> 환자 관리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물리치료 오더 수행 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3"/>
          <a:ext cx="1767841" cy="514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259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05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침상 배정 등록 버튼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52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환자의 상세정보 및 치료 시간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치료완료 시간 작성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824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사용가능 한 베드 선택 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824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확인버튼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뜨고 배정 완료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5348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8326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환자 관리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물리치료사는 환자의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정보를 확인하고 치료 시작시간과 치료 완료시간을 작성하여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배드를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배정하여 등록한다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5741124" y="438476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98321" y="19126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54827" y="135853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65021" y="127362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오늘의 현황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병원의 전체적인 현황</a:t>
                      </a:r>
                      <a:r>
                        <a:rPr lang="ko-KR" altLang="en-US" sz="800" b="1" baseline="0" dirty="0"/>
                        <a:t> 파악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548615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진료실 별 대기 환자 및 진료중인 환자의 목록을 확인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물리치료를 받는 환자의 실시간 현황 파악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수납이 필요한 환자의 목록 확인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접수환자 취소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병원의 전체 현황 파악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800" b="0" dirty="0"/>
                        <a:t>진료실</a:t>
                      </a:r>
                      <a:r>
                        <a:rPr lang="ko-KR" altLang="en-US" sz="800" b="0" baseline="0" dirty="0"/>
                        <a:t> 별 대기환자 및 진료환자의 목록확인과</a:t>
                      </a:r>
                      <a:r>
                        <a:rPr lang="en-US" altLang="ko-KR" sz="800" b="0" baseline="0" dirty="0"/>
                        <a:t> </a:t>
                      </a:r>
                      <a:r>
                        <a:rPr lang="ko-KR" altLang="en-US" sz="800" b="0" baseline="0" dirty="0"/>
                        <a:t>처치</a:t>
                      </a:r>
                      <a:r>
                        <a:rPr lang="en-US" altLang="ko-KR" sz="800" b="0" baseline="0" dirty="0"/>
                        <a:t>/</a:t>
                      </a:r>
                      <a:r>
                        <a:rPr lang="ko-KR" altLang="en-US" sz="800" b="0" baseline="0" dirty="0"/>
                        <a:t>검사</a:t>
                      </a:r>
                      <a:r>
                        <a:rPr lang="en-US" altLang="ko-KR" sz="800" b="0" baseline="0" dirty="0"/>
                        <a:t>/</a:t>
                      </a:r>
                      <a:r>
                        <a:rPr lang="ko-KR" altLang="en-US" sz="800" b="0" baseline="0" dirty="0"/>
                        <a:t>물리치료를 받는 환자의 목록 확인</a:t>
                      </a:r>
                      <a:r>
                        <a:rPr lang="en-US" altLang="ko-KR" sz="800" b="0" baseline="0" dirty="0"/>
                        <a:t>, </a:t>
                      </a:r>
                      <a:r>
                        <a:rPr lang="ko-KR" altLang="en-US" sz="800" b="0" baseline="0" dirty="0"/>
                        <a:t>수납이 필요한 환자의 목록을 한눈에 확인 할 수 있다</a:t>
                      </a:r>
                      <a:r>
                        <a:rPr lang="en-US" altLang="ko-KR" sz="800" b="0" baseline="0" dirty="0"/>
                        <a:t>.</a:t>
                      </a:r>
                      <a:endParaRPr lang="en-US" altLang="ko-KR" sz="800" b="0" dirty="0"/>
                    </a:p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" name="Picture 2" descr="C:\Users\PC-17\Downloads\[원무과] 현황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37938"/>
            <a:ext cx="7385338" cy="3692670"/>
          </a:xfrm>
          <a:prstGeom prst="rect">
            <a:avLst/>
          </a:prstGeom>
          <a:noFill/>
        </p:spPr>
      </p:pic>
      <p:sp>
        <p:nvSpPr>
          <p:cNvPr id="36" name="타원 35"/>
          <p:cNvSpPr/>
          <p:nvPr/>
        </p:nvSpPr>
        <p:spPr>
          <a:xfrm>
            <a:off x="1318260" y="13792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7" name="타원 36"/>
          <p:cNvSpPr/>
          <p:nvPr/>
        </p:nvSpPr>
        <p:spPr>
          <a:xfrm>
            <a:off x="4411980" y="13335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8" name="타원 37"/>
          <p:cNvSpPr/>
          <p:nvPr/>
        </p:nvSpPr>
        <p:spPr>
          <a:xfrm>
            <a:off x="5882640" y="13335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9" name="타원 38"/>
          <p:cNvSpPr/>
          <p:nvPr/>
        </p:nvSpPr>
        <p:spPr>
          <a:xfrm>
            <a:off x="2567940" y="17145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신규환자등록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신규환자 등록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신규환자를 등록하는 버튼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548615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신규환자 등록 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신규환자 정보 작성 </a:t>
                      </a:r>
                      <a:r>
                        <a:rPr lang="ko-KR" altLang="en-US" sz="800" dirty="0" err="1"/>
                        <a:t>모달창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저장버튼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신규환자 등록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신규환자 버튼을 클릭하면 신규환자의 개인정보를 입력하는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모달이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뜨고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빈칸을 모두 작성하고 난 후 저장버튼을 클릭하면 환자등록이 완료된다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xmlns="" id="{1DCAF96B-BCA5-1FE8-2E0C-E48270763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02" y="1181686"/>
            <a:ext cx="7352128" cy="367606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605496" y="1124671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3006193" y="174868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4711426" y="189079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환자검색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환자검색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등록된 환자 검색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548615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환자 검색 창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접수 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환자상세정보</a:t>
                      </a:r>
                      <a:r>
                        <a:rPr lang="ko-KR" altLang="en-US" sz="800" baseline="0" dirty="0"/>
                        <a:t> 버튼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환자검색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검색창에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환자의 이름이나 주민번호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 검색하면 조건에 맞는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환자가 출력되고 등록되지 않은 환자는 검색되지 않는다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조회된 환자 중 접수하고자 하는 환자는 접수 버튼을 눌러 접수를 시작할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051" name="Picture 3" descr="C:\Users\PC-17\Downloads\[원무과] 환자검색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4899"/>
            <a:ext cx="7374890" cy="3687445"/>
          </a:xfrm>
          <a:prstGeom prst="rect">
            <a:avLst/>
          </a:prstGeom>
          <a:noFill/>
        </p:spPr>
      </p:pic>
      <p:sp>
        <p:nvSpPr>
          <p:cNvPr id="9" name="타원 8"/>
          <p:cNvSpPr/>
          <p:nvPr/>
        </p:nvSpPr>
        <p:spPr>
          <a:xfrm>
            <a:off x="1684020" y="10134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3070860" y="12649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3665220" y="12649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환자상세정보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환자상세정보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환자상세 정보 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33992619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환자 상세 정보 </a:t>
                      </a:r>
                      <a:r>
                        <a:rPr lang="ko-KR" altLang="en-US" sz="800" dirty="0" err="1"/>
                        <a:t>모달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수정버튼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삭제버튼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환자상세정보 조회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상세정보 버튼을 클릭하면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환자의 상세 정보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 descr="텍스트, 소프트웨어, 컴퓨터 아이콘, 번호이(가) 표시된 사진&#10;&#10;자동 생성된 설명">
            <a:extLst>
              <a:ext uri="{FF2B5EF4-FFF2-40B4-BE49-F238E27FC236}">
                <a16:creationId xmlns:a16="http://schemas.microsoft.com/office/drawing/2014/main" xmlns="" id="{3571770C-3A65-BF4E-CFE8-51F449889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89" y="1156125"/>
            <a:ext cx="7267787" cy="363389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E52BF5D-3462-4D7D-F2AC-060C3DE11F81}"/>
              </a:ext>
            </a:extLst>
          </p:cNvPr>
          <p:cNvSpPr/>
          <p:nvPr/>
        </p:nvSpPr>
        <p:spPr>
          <a:xfrm>
            <a:off x="2781300" y="167724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099726D8-73EA-3B5F-50EB-0A5C797937BB}"/>
              </a:ext>
            </a:extLst>
          </p:cNvPr>
          <p:cNvSpPr/>
          <p:nvPr/>
        </p:nvSpPr>
        <p:spPr>
          <a:xfrm>
            <a:off x="4446270" y="167724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B462427B-074D-CF3E-0B3D-556EA1D52DA5}"/>
              </a:ext>
            </a:extLst>
          </p:cNvPr>
          <p:cNvSpPr/>
          <p:nvPr/>
        </p:nvSpPr>
        <p:spPr>
          <a:xfrm>
            <a:off x="5118100" y="167724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접수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접수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접수순서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접수순서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7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환자정보 및 진료내역 출력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진료접수 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담당의 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진료구분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외래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입원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진료비 기준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초진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재진</a:t>
                      </a:r>
                      <a:r>
                        <a:rPr lang="en-US" altLang="ko-KR" sz="800" dirty="0"/>
                        <a:t>), (</a:t>
                      </a:r>
                      <a:r>
                        <a:rPr lang="ko-KR" altLang="en-US" sz="800" dirty="0"/>
                        <a:t>주간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야간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접수메모 작성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 err="1"/>
                        <a:t>내원목적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등록버튼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진료대기목록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접수를 진행하는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환자검색 창에서 접수를 누르면 해당 환자의 환자정보와 진료내역이 출력되고 진료접수 폼을 작성할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폼을 모두 작성하고 등록버튼을 누르면 가장 왼쪽의 진료대기 목록에 추가된다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076" name="Picture 4" descr="C:\Users\PC-17\Downloads\[원무과] 접수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" y="1157763"/>
            <a:ext cx="7346635" cy="3673317"/>
          </a:xfrm>
          <a:prstGeom prst="rect">
            <a:avLst/>
          </a:prstGeom>
          <a:noFill/>
        </p:spPr>
      </p:pic>
      <p:sp>
        <p:nvSpPr>
          <p:cNvPr id="27" name="타원 26"/>
          <p:cNvSpPr/>
          <p:nvPr/>
        </p:nvSpPr>
        <p:spPr>
          <a:xfrm>
            <a:off x="4564380" y="14478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타원 27"/>
          <p:cNvSpPr/>
          <p:nvPr/>
        </p:nvSpPr>
        <p:spPr>
          <a:xfrm>
            <a:off x="5105400" y="144018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타원 28"/>
          <p:cNvSpPr/>
          <p:nvPr/>
        </p:nvSpPr>
        <p:spPr>
          <a:xfrm>
            <a:off x="6652260" y="25908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7040880" y="284988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31" name="타원 30"/>
          <p:cNvSpPr/>
          <p:nvPr/>
        </p:nvSpPr>
        <p:spPr>
          <a:xfrm>
            <a:off x="4884420" y="34290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32" name="타원 31"/>
          <p:cNvSpPr/>
          <p:nvPr/>
        </p:nvSpPr>
        <p:spPr>
          <a:xfrm>
            <a:off x="7056120" y="428244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1409700" y="14706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7063740" y="32232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수납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수납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수납순서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수납순서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9116290"/>
              </p:ext>
            </p:extLst>
          </p:nvPr>
        </p:nvGraphicFramePr>
        <p:xfrm>
          <a:off x="7376160" y="46"/>
          <a:ext cx="1767841" cy="517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수납대기 목록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수납대기 목록에서 클릭한 환자 정보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수납대기 목록에서 클릭한 환자의 당일 진료차트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진료비내역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영수증 저장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출력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처방전 저장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출력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수납을 진행하는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진료가 완료되면 수납대기 화면에 환자가 추가되고 목록에서 환자 이름을 클릭하면 해당 환자의 정보와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당일 진료차트가 출력된다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 해당 진료 및 검사에 대한 진료비내역이 출력되고 영수증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처방전버튼을 누르면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저장된다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xmlns="" id="{D21EC11B-F01E-5659-3CED-2A1A7698C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3" y="1198880"/>
            <a:ext cx="7358050" cy="364368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5402FF7E-E399-D41D-769C-B7E1E9E86250}"/>
              </a:ext>
            </a:extLst>
          </p:cNvPr>
          <p:cNvSpPr/>
          <p:nvPr/>
        </p:nvSpPr>
        <p:spPr>
          <a:xfrm>
            <a:off x="767245" y="10769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2A4988A-14AF-B94A-DF18-1861AE6730F7}"/>
              </a:ext>
            </a:extLst>
          </p:cNvPr>
          <p:cNvSpPr/>
          <p:nvPr/>
        </p:nvSpPr>
        <p:spPr>
          <a:xfrm>
            <a:off x="3685798" y="1076960"/>
            <a:ext cx="217593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C62CBB5-5342-9A3B-8B11-B14D96B79B4E}"/>
              </a:ext>
            </a:extLst>
          </p:cNvPr>
          <p:cNvSpPr/>
          <p:nvPr/>
        </p:nvSpPr>
        <p:spPr>
          <a:xfrm>
            <a:off x="4446270" y="10769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31AA2F37-5697-429C-F2D8-D009EEA3BD78}"/>
              </a:ext>
            </a:extLst>
          </p:cNvPr>
          <p:cNvSpPr/>
          <p:nvPr/>
        </p:nvSpPr>
        <p:spPr>
          <a:xfrm>
            <a:off x="1819817" y="2464251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28EDF99-1425-C9FC-6A68-24CC28EB9659}"/>
              </a:ext>
            </a:extLst>
          </p:cNvPr>
          <p:cNvSpPr/>
          <p:nvPr/>
        </p:nvSpPr>
        <p:spPr>
          <a:xfrm>
            <a:off x="6513406" y="232791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34D74015-41CD-E562-B3DD-A1DA3D22A762}"/>
              </a:ext>
            </a:extLst>
          </p:cNvPr>
          <p:cNvSpPr/>
          <p:nvPr/>
        </p:nvSpPr>
        <p:spPr>
          <a:xfrm>
            <a:off x="7124700" y="2342331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2492" t="5556" r="30439" b="5940"/>
          <a:stretch>
            <a:fillRect/>
          </a:stretch>
        </p:blipFill>
        <p:spPr bwMode="auto">
          <a:xfrm>
            <a:off x="1879238" y="632460"/>
            <a:ext cx="3776686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53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공통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비밀번호 변경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최초 로그인시 비밀번호 변경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최초 로그인시 비밀번호 변경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비밀번호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비밀번호 입력 확인란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 최초 로그인시 비밀번호 변경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직원은 임의의 비밀번호로 로그인 했기 때문에 최초 로그인 시 비밀번호를 변경할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3698964" y="396566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51958" y="396239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66701" y="29260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454727" y="25091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문자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문자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문자발송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7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문자형식 매크로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문자작성 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수신인 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수신인 선택 목록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 형식 매크로에서 선택한 내용이 입력됨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전송버튼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</a:t>
                      </a:r>
                      <a:r>
                        <a:rPr lang="ko-KR" altLang="en-US" sz="800" baseline="0" dirty="0"/>
                        <a:t> 전송 내역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문자메시지를 전송하는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문자형식 매크로에서 하나를 선택하면 문자작성 폼의 내용에 매크로에 이미 등록되어있는 내용이 입력되고 환자 검색을 통해 수신인을 등록할 수 있다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 descr="C:\Users\PC-17\Downloads\[원무과] 문자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" y="1100454"/>
            <a:ext cx="7339330" cy="3669665"/>
          </a:xfrm>
          <a:prstGeom prst="rect">
            <a:avLst/>
          </a:prstGeom>
          <a:noFill/>
        </p:spPr>
      </p:pic>
      <p:sp>
        <p:nvSpPr>
          <p:cNvPr id="6" name="타원 5"/>
          <p:cNvSpPr/>
          <p:nvPr/>
        </p:nvSpPr>
        <p:spPr>
          <a:xfrm>
            <a:off x="1272540" y="15087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4168140" y="13182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4114800" y="17526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5410200" y="161544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5311140" y="25222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6560820" y="15316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2004060" y="35509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문자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문자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문자형식추가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문자형식추가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7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 형식 추가버튼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문자형식 내용 입력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입력 내용 등록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기존 등록된 문자형식 </a:t>
                      </a:r>
                      <a:endParaRPr lang="en-US" altLang="ko-KR" sz="800" dirty="0"/>
                    </a:p>
                    <a:p>
                      <a:r>
                        <a:rPr lang="ko-KR" altLang="en-US" sz="800" dirty="0"/>
                        <a:t>수정 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삭제버튼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문자매크로 등록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문자형식 매크로를 새로 등록하거나 삭제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수 있다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 descr="C:\Users\PC-17\Downloads\[원무과] 문자형식추가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5376"/>
            <a:ext cx="7370445" cy="368522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3870960" y="13563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1341120" y="29337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3368040" y="31318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3093720" y="17602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4053840" y="17983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제증명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서류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진단서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소견서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진단서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소견서 신청 및 출력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22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진료내역 검색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해당 환자정보 출력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진료내역</a:t>
                      </a:r>
                      <a:r>
                        <a:rPr lang="ko-KR" altLang="en-US" sz="800" baseline="0" dirty="0"/>
                        <a:t> 중 </a:t>
                      </a:r>
                      <a:endParaRPr lang="en-US" altLang="ko-KR" sz="800" baseline="0" dirty="0"/>
                    </a:p>
                    <a:p>
                      <a:r>
                        <a:rPr lang="ko-KR" altLang="en-US" sz="800" baseline="0" dirty="0"/>
                        <a:t>원하는 날짜 선택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진단서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소견서 신청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진단서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소견서 </a:t>
                      </a:r>
                      <a:endParaRPr lang="en-US" altLang="ko-KR" sz="800" dirty="0"/>
                    </a:p>
                    <a:p>
                      <a:r>
                        <a:rPr lang="ko-KR" altLang="en-US" sz="800" dirty="0"/>
                        <a:t>신청 목록에 추가됨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처리완료 된 </a:t>
                      </a:r>
                      <a:r>
                        <a:rPr lang="ko-KR" altLang="en-US" sz="800" dirty="0" err="1"/>
                        <a:t>제증명</a:t>
                      </a:r>
                      <a:r>
                        <a:rPr lang="ko-KR" altLang="en-US" sz="800" baseline="0" dirty="0"/>
                        <a:t> 파일을 </a:t>
                      </a:r>
                      <a:r>
                        <a:rPr lang="en-US" altLang="ko-KR" sz="800" baseline="0" dirty="0"/>
                        <a:t>PDF/EXCEL</a:t>
                      </a:r>
                      <a:r>
                        <a:rPr lang="ko-KR" altLang="en-US" sz="800" baseline="0" dirty="0"/>
                        <a:t>로 저장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제증명을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신청하고 처리된 </a:t>
                      </a:r>
                      <a:r>
                        <a:rPr lang="ko-KR" altLang="en-US" sz="8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저장하는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환자이름이나 생년월일 등을 통해 환자를 검색한 후 원하는 환자 클릭한다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 정보 및 진료내역이 뜨고 발급받기를 원하는 날짜의 차트를 선택하여 진단서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소견서 신청을 하면 신청 목록으로 넘어가고 </a:t>
                      </a:r>
                      <a:r>
                        <a:rPr lang="ko-KR" altLang="en-US" sz="800" b="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처리완료된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파일은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EXCEL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저장할 수 있다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170" name="Picture 2" descr="C:\Users\PC-17\Downloads\[원무과] 서류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89660"/>
            <a:ext cx="7397910" cy="3680460"/>
          </a:xfrm>
          <a:prstGeom prst="rect">
            <a:avLst/>
          </a:prstGeom>
          <a:noFill/>
        </p:spPr>
      </p:pic>
      <p:sp>
        <p:nvSpPr>
          <p:cNvPr id="5" name="타원 4"/>
          <p:cNvSpPr/>
          <p:nvPr/>
        </p:nvSpPr>
        <p:spPr>
          <a:xfrm>
            <a:off x="1219200" y="15087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타원 5"/>
          <p:cNvSpPr/>
          <p:nvPr/>
        </p:nvSpPr>
        <p:spPr>
          <a:xfrm>
            <a:off x="2362200" y="144018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2369820" y="29565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4823460" y="13182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6713220" y="21412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3352800" y="43815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입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퇴원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입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퇴원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입원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입원환자 관리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입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퇴원관리 중 입원 대기 목록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입원 대기 환자를 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수속완료버튼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입원대기 환자의 수속을 위한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 대기 환자의 목록에서 환자를 선택하여 수속완료를 눌러 입원수속을 완료한다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.(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간호사에게 의사의 </a:t>
                      </a:r>
                      <a:r>
                        <a:rPr lang="ko-KR" altLang="en-US" sz="800" b="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입원오더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전달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074" name="Picture 2" descr="C:\Users\PC-17\Downloads\[원무과] 입퇴원-입원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6814"/>
            <a:ext cx="7377234" cy="3688617"/>
          </a:xfrm>
          <a:prstGeom prst="rect">
            <a:avLst/>
          </a:prstGeom>
          <a:noFill/>
        </p:spPr>
      </p:pic>
      <p:sp>
        <p:nvSpPr>
          <p:cNvPr id="12" name="타원 11"/>
          <p:cNvSpPr/>
          <p:nvPr/>
        </p:nvSpPr>
        <p:spPr>
          <a:xfrm>
            <a:off x="1447800" y="163068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1524000" y="203454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6545580" y="16230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입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퇴원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입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퇴원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퇴원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입원환자 관리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2634151"/>
              </p:ext>
            </p:extLst>
          </p:nvPr>
        </p:nvGraphicFramePr>
        <p:xfrm>
          <a:off x="7376160" y="46"/>
          <a:ext cx="1767841" cy="5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퇴원 대기 환자</a:t>
                      </a:r>
                      <a:r>
                        <a:rPr lang="ko-KR" altLang="en-US" sz="800" baseline="0" dirty="0"/>
                        <a:t> 목록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해당 환자의 수납 내역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처방전 출력버튼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수납처리 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퇴원환자의 수납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 대기 환자 목록에서 환자를 선택하면 수납 폼에 수납내역이 출력되고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처방전 버튼을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눌러 퇴원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영수증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처방전을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또는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EXCEL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파일로 저장하여 출력한다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endParaRPr lang="en-US" altLang="ko-KR" sz="8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8" name="Picture 2" descr="C:\Users\PC-17\Downloads\[원무과] 입퇴원-퇴원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87956"/>
            <a:ext cx="5011615" cy="2505808"/>
          </a:xfrm>
          <a:prstGeom prst="rect">
            <a:avLst/>
          </a:prstGeom>
          <a:noFill/>
        </p:spPr>
      </p:pic>
      <p:sp>
        <p:nvSpPr>
          <p:cNvPr id="14" name="타원 13"/>
          <p:cNvSpPr/>
          <p:nvPr/>
        </p:nvSpPr>
        <p:spPr>
          <a:xfrm>
            <a:off x="935500" y="1310056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920848" y="218283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4756638" y="2101948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4203309" y="2127152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4099" name="Picture 3" descr="C:\Users\PC-17\Downloads\[원무과] 입퇴원-퇴원(수납)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8275" y="2813538"/>
            <a:ext cx="4659923" cy="23299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b="64756"/>
          <a:stretch>
            <a:fillRect/>
          </a:stretch>
        </p:blipFill>
        <p:spPr bwMode="auto">
          <a:xfrm>
            <a:off x="9525" y="3150708"/>
            <a:ext cx="7362825" cy="129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-1276" b="64655"/>
          <a:stretch>
            <a:fillRect/>
          </a:stretch>
        </p:blipFill>
        <p:spPr bwMode="auto">
          <a:xfrm>
            <a:off x="-37463" y="1420031"/>
            <a:ext cx="7451724" cy="130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53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공통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실시간 알림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실시간 알림 </a:t>
                      </a:r>
                      <a:r>
                        <a:rPr lang="ko-KR" altLang="en-US" sz="800" b="1" dirty="0"/>
                        <a:t>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실시간 알림 </a:t>
                      </a:r>
                      <a:r>
                        <a:rPr lang="ko-KR" altLang="en-US" sz="800" b="1" dirty="0"/>
                        <a:t>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 아이콘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알림창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실시간 알림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직원은 오른쪽 상단 알림 아이콘을 통해 실시간 알림 창을 조회할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4834344" y="374468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3618" y="31318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821281" y="19507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12327" y="14423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" y="1146810"/>
            <a:ext cx="73533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baseline="0" dirty="0"/>
                        <a:t>진료실</a:t>
                      </a:r>
                      <a:r>
                        <a:rPr lang="en-US" altLang="ko-KR" sz="800" b="1" baseline="0" dirty="0"/>
                        <a:t>_</a:t>
                      </a:r>
                      <a:r>
                        <a:rPr lang="ko-KR" altLang="en-US" sz="800" b="1" dirty="0"/>
                        <a:t>환자정보</a:t>
                      </a:r>
                      <a:r>
                        <a:rPr lang="en-US" altLang="ko-KR" sz="800" b="1" dirty="0"/>
                        <a:t>,</a:t>
                      </a:r>
                      <a:r>
                        <a:rPr lang="ko-KR" altLang="en-US" sz="800" b="1" dirty="0"/>
                        <a:t>진료내역 조회 화</a:t>
                      </a:r>
                      <a:r>
                        <a:rPr lang="ko-KR" altLang="en-US" sz="800" b="1" baseline="0" dirty="0"/>
                        <a:t>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환자정보</a:t>
                      </a:r>
                      <a:r>
                        <a:rPr lang="en-US" altLang="ko-KR" sz="800" b="1" dirty="0"/>
                        <a:t>,</a:t>
                      </a:r>
                      <a:r>
                        <a:rPr lang="ko-KR" altLang="en-US" sz="800" b="1" dirty="0"/>
                        <a:t>진료내역 조회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진료대기환자목록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환자상태버튼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오더수행중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호출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진료중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=&gt;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보류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환자정보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환자접수 상세보기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 진료내역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일자 진료내역 조회버튼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진료를 위한 진료실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대기환자목록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환자정보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진료내역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진료차트 작성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으로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구성되어 있으며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대기환자를 선택하여 해당 환자정보를 조회하고 접수 상세조회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진료내역 조회를 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267095" y="14804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17715" y="20878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98221" y="15327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500745" y="185710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51758" y="30708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-716282" y="20269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550819" y="12649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539933" y="916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51018" y="1599111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708363" y="2453640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5699"/>
            <a:ext cx="7366002" cy="368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접수 상세보기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접수 상세보기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접수상세보기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접수메모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진료를 위한 </a:t>
                      </a:r>
                      <a:endParaRPr lang="en-US" altLang="ko-KR" sz="8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진료실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 상세보기 버튼을 클릭하면 접수상세조회가 가능하다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환자가 원무과에서 작성한 접수정보를 조회할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4238895" y="20748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78035" y="34518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859381" y="39101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500745" y="185710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-716282" y="20269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550819" y="12649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539933" y="916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-1043942" y="1286691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" y="1146810"/>
            <a:ext cx="73533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영상촬영요청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영상촬영요청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초재진여부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야간진료여부 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외래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입원진료 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담당의</a:t>
                      </a:r>
                      <a:endParaRPr lang="en-US" altLang="ko-KR" sz="6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드롭다운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증상메모란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영상촬영 요청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영상촬영 결과 사진 확인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진료차트 작성 및 영상촬영 요청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초재진여부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야간진료여부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외래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입원진료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담당의를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진료차트에 입력하고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진료를 통해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증상메모란을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X-ray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촬영이 필요한 환자의 경우 영상 촬영을 요청할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5921645" y="16328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506865" y="21259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53444" y="236346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550819" y="12649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539933" y="916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906620" y="26044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4418</Words>
  <Application>Microsoft Office PowerPoint</Application>
  <PresentationFormat>화면 슬라이드 쇼(16:9)</PresentationFormat>
  <Paragraphs>1738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PC-22</dc:creator>
  <cp:lastModifiedBy>PC-12</cp:lastModifiedBy>
  <cp:revision>209</cp:revision>
  <dcterms:created xsi:type="dcterms:W3CDTF">2023-04-19T02:10:17Z</dcterms:created>
  <dcterms:modified xsi:type="dcterms:W3CDTF">2023-09-06T11:38:12Z</dcterms:modified>
  <cp:version>1000.0000.01</cp:version>
</cp:coreProperties>
</file>